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6"/>
  </p:notesMasterIdLst>
  <p:sldIdLst>
    <p:sldId id="265" r:id="rId2"/>
    <p:sldId id="275" r:id="rId3"/>
    <p:sldId id="256" r:id="rId4"/>
    <p:sldId id="278" r:id="rId5"/>
    <p:sldId id="257" r:id="rId6"/>
    <p:sldId id="258" r:id="rId7"/>
    <p:sldId id="259" r:id="rId8"/>
    <p:sldId id="281" r:id="rId9"/>
    <p:sldId id="282" r:id="rId10"/>
    <p:sldId id="268" r:id="rId11"/>
    <p:sldId id="269" r:id="rId12"/>
    <p:sldId id="280" r:id="rId13"/>
    <p:sldId id="277" r:id="rId14"/>
    <p:sldId id="271" r:id="rId15"/>
    <p:sldId id="273" r:id="rId16"/>
    <p:sldId id="283" r:id="rId17"/>
    <p:sldId id="260" r:id="rId18"/>
    <p:sldId id="279" r:id="rId19"/>
    <p:sldId id="261" r:id="rId20"/>
    <p:sldId id="284" r:id="rId21"/>
    <p:sldId id="262" r:id="rId22"/>
    <p:sldId id="263" r:id="rId23"/>
    <p:sldId id="264" r:id="rId24"/>
    <p:sldId id="285" r:id="rId25"/>
  </p:sldIdLst>
  <p:sldSz cx="14630400" cy="8229600"/>
  <p:notesSz cx="8229600" cy="14630400"/>
  <p:embeddedFontLst>
    <p:embeddedFont>
      <p:font typeface="Pretendard" panose="02000503000000020004" pitchFamily="2" charset="-127"/>
      <p:regular r:id="rId27"/>
      <p:bold r:id="rId28"/>
    </p:embeddedFont>
    <p:embeddedFont>
      <p:font typeface="Pretendard Medium" panose="02000503000000020004" pitchFamily="2" charset="-127"/>
      <p:regular r:id="rId29"/>
    </p:embeddedFont>
    <p:embeddedFont>
      <p:font typeface="Pretendard SemiBold" panose="02000503000000020004" pitchFamily="2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70"/>
    <p:restoredTop sz="94610"/>
  </p:normalViewPr>
  <p:slideViewPr>
    <p:cSldViewPr snapToGrid="0" snapToObjects="1">
      <p:cViewPr>
        <p:scale>
          <a:sx n="57" d="100"/>
          <a:sy n="57" d="100"/>
        </p:scale>
        <p:origin x="2256" y="1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1777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ECCDD-7E25-5B75-797F-A7FF10922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C27F98-EACB-CD2F-AC18-128A2C65F8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FE0D03-F83B-1005-3D6A-8C114582E7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0D62F2-8249-B16C-1441-CD7BB31C5E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66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B6593-18EC-2741-5AFF-0ED9628FE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88AC50-E481-2D12-CAB7-8A2B79B845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84A894-FEB8-3629-40B8-16C077D566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1ACD38-E26F-55EB-CF88-6DADAC0839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7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09593-F963-4B6D-56FD-2C5AD2517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1B397C-81B3-238A-9D9F-101E71A5DD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DF6DF2-3F0F-EFFC-198C-D70C04BDE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839786-3917-9EC9-EE4B-686BE1C465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746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6EB80-77FD-5EC1-9CCB-1A4B904FC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D0F3C7-62DB-C2FA-EE01-ABAC8A4AB3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23C044-39B4-5DA7-FB06-AB11A951A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97E76-9E56-39CF-A02A-1BB08F29F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8934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A646C-8D54-225D-A078-42819C5B9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9A9E75-F118-4C28-5DB9-B2C97D02B9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C30B8D-0D72-018F-ABF7-633234ACD9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DCC41-1D12-2F4E-032C-D9DFB522BD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75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F06F8-E8ED-3E16-AEA4-860D3B88C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40D93-B32D-4408-60F8-B36A63B3D8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0A00BA-FE70-E13A-172A-B38D8F778E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68E22-9F57-BDCC-2CE7-B912E60163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71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9C6DA-D20C-4F18-70A1-BC6A01FA6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9464A0-1D55-E122-651D-AD0ADBD6F0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7F70DF-A77F-FB63-67FC-32BFA4F5E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961B9-EFFA-70B9-C51E-29EF320C94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556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F1FA-C221-D93B-4690-BFB0EB766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85C421-5342-E5A0-ADC1-F7AC50EF59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F8FDEB-0A87-6900-4CF8-651169CF59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8A276-7F82-C95B-D1B1-CD1509AF26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08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8AE55-7C67-B1F8-41A7-A40920BE8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EBE7F4-6787-3B9A-C372-AF6688B9F9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588F49-B6BE-C99A-E57B-3B6C43A483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DA3D7-22E1-52BF-E13D-0490204540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755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D4D76-4D65-3A73-8373-A20853DD9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B256FF-7C2A-59E1-EE8F-6D7AE4C86C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7DD22C-67D7-2A1D-18B4-5EA9F723B9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AC59E-5BDE-4165-8173-CE0D668355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57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50104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FF90E-46E1-3BF4-D935-8FCCADFB0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A4BC4538-10E8-4424-1024-712717397E5E}"/>
              </a:ext>
            </a:extLst>
          </p:cNvPr>
          <p:cNvSpPr/>
          <p:nvPr/>
        </p:nvSpPr>
        <p:spPr>
          <a:xfrm>
            <a:off x="781263" y="2096401"/>
            <a:ext cx="12684217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Preferences of the Public for Sharing Health Data</a:t>
            </a:r>
            <a:br>
              <a:rPr lang="en-US" sz="4450" b="1" kern="0" spc="-134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lang="en-US" sz="4450" b="1" kern="0" spc="-134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: Discrete Choice Experiment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6847B09C-7D38-8A52-7E18-D9060409436D}"/>
              </a:ext>
            </a:extLst>
          </p:cNvPr>
          <p:cNvSpPr/>
          <p:nvPr/>
        </p:nvSpPr>
        <p:spPr>
          <a:xfrm>
            <a:off x="906523" y="3884477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성균관대학교 인공지능융합학과 석사과정 </a:t>
            </a:r>
            <a:r>
              <a:rPr lang="ko-KR" altLang="en-US" sz="1750" kern="0" spc="-36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양하연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749209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59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Method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828324"/>
            <a:ext cx="1134070" cy="203275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68022" y="2055138"/>
            <a:ext cx="3592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Bayesian D-efficient design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268022" y="2545556"/>
            <a:ext cx="115685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선택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실험에서는 신뢰할 수 있는 모수 추정을 위해 Bayesian D-efficient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design를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사용</a:t>
            </a:r>
            <a:b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설계는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NGene를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이용하여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개발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861078"/>
            <a:ext cx="1134070" cy="203275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68022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Pilot test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268022" y="4578310"/>
            <a:ext cx="115685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추정값을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예측하여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prior로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설정</a:t>
            </a:r>
            <a:br>
              <a:rPr lang="en-US" altLang="ko-KR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이때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Halton draw 500회, 반복 1000회를 적용하였다. 설계에서는 속성 간 상호작용이 없다고 가정하였다. 또한, 각 수준이 동일한 횟수로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등장하도록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level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balance이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최적화되었다. 파일럿 설계의 D-error는 0.31이었다.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893832"/>
            <a:ext cx="1134070" cy="166985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68022" y="6120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선택 과제 구성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268022" y="6626830"/>
            <a:ext cx="115685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총 28개의 고유한 선택 과제가 생성되었고, 이는 4개의 블록으로 나뉘었다. 응답자들은 무작위로 하나의 블록에 배정되어, 7개의 선택 과제를 수행하였다.</a:t>
            </a:r>
            <a:endParaRPr lang="en-US" sz="175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010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설문지 구성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92956"/>
            <a:ext cx="4120753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793790" y="32599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인구통계학적 특성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750350"/>
            <a:ext cx="4120753" cy="362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연령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성별, 교육 수준, 자기보고 건강 상태, 만성질환 보유 여부 등 인구통계학적 특성에 관한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질문들로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구성</a:t>
            </a:r>
            <a:b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또한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e-Health Literacy Scale (eHEALS)을 사용하여 응답자의 건강 정보기술 활용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능력을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평가하였다</a:t>
            </a:r>
            <a:b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8개 항목으로 구성되어 있으며, 각각은 '전혀 동의하지 않음'부터 '매우 동의함'까지 5점 척도로 응답하게 되어 있다.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54704" y="2352675"/>
            <a:ext cx="4120872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 5"/>
          <p:cNvSpPr/>
          <p:nvPr/>
        </p:nvSpPr>
        <p:spPr>
          <a:xfrm>
            <a:off x="5254704" y="2919651"/>
            <a:ext cx="29508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DCE</a:t>
            </a:r>
            <a:r>
              <a:rPr lang="ko-KR" altLang="en-US" sz="2200" b="1" kern="0" spc="-67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sz="2200" b="1" kern="0" spc="-67" dirty="0" err="1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항목</a:t>
            </a: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5254704" y="3425835"/>
            <a:ext cx="4120872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 err="1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각</a:t>
            </a:r>
            <a:r>
              <a:rPr lang="en-US" sz="1750" kern="0" spc="-36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참가자에게는</a:t>
            </a:r>
            <a:r>
              <a:rPr lang="en-US" sz="1750" kern="0" spc="-36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특정</a:t>
            </a:r>
            <a:r>
              <a:rPr lang="en-US" sz="1750" kern="0" spc="-36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상황이</a:t>
            </a:r>
            <a:r>
              <a:rPr lang="en-US" sz="1750" kern="0" spc="-36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제시되었고</a:t>
            </a:r>
            <a:r>
              <a:rPr lang="en-US" sz="1750" kern="0" spc="-36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lang="en-US" sz="1750" kern="0" spc="-36" dirty="0" err="1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이를</a:t>
            </a:r>
            <a:r>
              <a:rPr lang="en-US" sz="1750" kern="0" spc="-36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수용할지</a:t>
            </a:r>
            <a:r>
              <a:rPr lang="en-US" sz="1750" kern="0" spc="-36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거절할지를</a:t>
            </a:r>
            <a:r>
              <a:rPr lang="en-US" sz="1750" kern="0" spc="-36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선택</a:t>
            </a:r>
            <a:br>
              <a:rPr lang="en-US" sz="1750" kern="0" spc="-36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br>
              <a:rPr lang="en-US" sz="1750" kern="0" spc="-36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750" kern="0" spc="-36" dirty="0" err="1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따라서</a:t>
            </a:r>
            <a:r>
              <a:rPr lang="en-US" sz="1750" kern="0" spc="-36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최종 DCE는 32개의 고유한 선택 </a:t>
            </a:r>
            <a:r>
              <a:rPr lang="en-US" sz="1750" kern="0" spc="-36" dirty="0" err="1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과제로</a:t>
            </a:r>
            <a:r>
              <a:rPr lang="en-US" sz="1750" kern="0" spc="-36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구성되었으</a:t>
            </a:r>
            <a:br>
              <a:rPr lang="en-US" sz="1750" kern="0" spc="-36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750" kern="0" spc="-36" dirty="0" err="1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며</a:t>
            </a:r>
            <a:r>
              <a:rPr lang="en-US" sz="1750" kern="0" spc="-36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이를 4개 블록으로 나누어, </a:t>
            </a:r>
            <a:br>
              <a:rPr lang="en-US" sz="1750" kern="0" spc="-36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750" kern="0" spc="-36" dirty="0" err="1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각</a:t>
            </a:r>
            <a:r>
              <a:rPr lang="en-US" sz="1750" kern="0" spc="-36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참가자는 두 가지 건강 정보 유형에 대해 8개 </a:t>
            </a:r>
            <a:r>
              <a:rPr lang="en-US" sz="1750" kern="0" spc="-36" dirty="0" err="1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선택과제</a:t>
            </a:r>
            <a:r>
              <a:rPr lang="en-US" sz="1750" kern="0" spc="-36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총 16개 과제에 응답하였다.</a:t>
            </a:r>
            <a:endParaRPr lang="en-US" sz="1750" dirty="0">
              <a:solidFill>
                <a:srgbClr val="C00000"/>
              </a:solidFill>
            </a:endParaRPr>
          </a:p>
        </p:txBody>
      </p:sp>
      <p:sp>
        <p:nvSpPr>
          <p:cNvPr id="9" name="Shape 7"/>
          <p:cNvSpPr/>
          <p:nvPr/>
        </p:nvSpPr>
        <p:spPr>
          <a:xfrm>
            <a:off x="9715738" y="2012513"/>
            <a:ext cx="4120872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 8"/>
          <p:cNvSpPr/>
          <p:nvPr/>
        </p:nvSpPr>
        <p:spPr>
          <a:xfrm>
            <a:off x="9715738" y="25794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신뢰 및 태도 평가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715738" y="3069908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다양한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기관 및 사람들에 대한 신뢰, 신기술에 대한 태도, e-헬스 리터러시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자기평가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b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항목으로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구성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C44DC-14DC-4A7A-CC86-3043701E6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A1974E1-3FCE-3608-5593-0BD951BA12CF}"/>
              </a:ext>
            </a:extLst>
          </p:cNvPr>
          <p:cNvSpPr/>
          <p:nvPr/>
        </p:nvSpPr>
        <p:spPr>
          <a:xfrm>
            <a:off x="793790" y="2177058"/>
            <a:ext cx="125131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Method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51F124FF-DFC0-EA07-9F79-4713944CCD0E}"/>
              </a:ext>
            </a:extLst>
          </p:cNvPr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Random utility theory</a:t>
            </a:r>
            <a:endParaRPr lang="en-US" sz="22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6A9EA7C4-FB35-5D93-74D1-0245D323AE10}"/>
              </a:ext>
            </a:extLst>
          </p:cNvPr>
          <p:cNvSpPr/>
          <p:nvPr/>
        </p:nvSpPr>
        <p:spPr>
          <a:xfrm>
            <a:off x="793790" y="4033957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응답자들은 매 과제마다 해당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상황을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accept 여부를 선택해야 했다. </a:t>
            </a:r>
            <a:b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이들의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반복된 선택을 통해 선호를 도출할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수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있었음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  <a:b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DCE는</a:t>
            </a:r>
            <a:r>
              <a:rPr lang="en-US" sz="1750" b="1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개인이 각 선택 과제에서 직면한 </a:t>
            </a:r>
            <a:r>
              <a:rPr lang="en-US" sz="1750" b="1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선택</a:t>
            </a:r>
            <a:r>
              <a:rPr lang="en-US" sz="1750" b="1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b="1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항목으로부터</a:t>
            </a:r>
            <a:br>
              <a:rPr lang="en-US" sz="1750" b="1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ko-KR" altLang="en-US" sz="1750" b="1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b="1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utility을</a:t>
            </a:r>
            <a:r>
              <a:rPr lang="en-US" sz="1750" b="1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도출한다고 </a:t>
            </a:r>
            <a:r>
              <a:rPr lang="en-US" sz="1750" b="1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가정하는</a:t>
            </a:r>
            <a:r>
              <a:rPr lang="en-US" sz="1750" b="1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utility </a:t>
            </a:r>
            <a:r>
              <a:rPr lang="en-US" sz="1750" b="1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theory에</a:t>
            </a:r>
            <a:r>
              <a:rPr lang="en-US" sz="1750" b="1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기반한다.</a:t>
            </a:r>
            <a:endParaRPr lang="en-US" sz="1750" b="1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C8C48ACA-201B-51D7-0835-F0C77E0C8048}"/>
              </a:ext>
            </a:extLst>
          </p:cNvPr>
          <p:cNvSpPr/>
          <p:nvPr/>
        </p:nvSpPr>
        <p:spPr>
          <a:xfrm>
            <a:off x="7599521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Attribute-level estimates</a:t>
            </a:r>
            <a:endParaRPr lang="en-US" sz="22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94901721-FD8B-AAA7-38FB-70F3F3153DBA}"/>
              </a:ext>
            </a:extLst>
          </p:cNvPr>
          <p:cNvSpPr/>
          <p:nvPr/>
        </p:nvSpPr>
        <p:spPr>
          <a:xfrm>
            <a:off x="7599521" y="4033957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속성 수준 추정치를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비교함으로써 각 속성의 상대적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중요성을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b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판단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하였으며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</a:t>
            </a:r>
            <a:br>
              <a:rPr lang="en-US" altLang="ko-KR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실험에서 도출된 추정값을 바탕으로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다양한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b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데이터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공유 상황의 효용과 수용 가능성도 계산할 수 있다.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645505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21A0EB3-AF45-23C0-610B-97A03F988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583" y="1649296"/>
            <a:ext cx="11116671" cy="4238548"/>
          </a:xfrm>
          <a:prstGeom prst="rect">
            <a:avLst/>
          </a:prstGeom>
        </p:spPr>
      </p:pic>
      <p:sp>
        <p:nvSpPr>
          <p:cNvPr id="3" name="Text 6">
            <a:extLst>
              <a:ext uri="{FF2B5EF4-FFF2-40B4-BE49-F238E27FC236}">
                <a16:creationId xmlns:a16="http://schemas.microsoft.com/office/drawing/2014/main" id="{B670475C-F0A6-52C6-AF1E-F5842188FF23}"/>
              </a:ext>
            </a:extLst>
          </p:cNvPr>
          <p:cNvSpPr/>
          <p:nvPr/>
        </p:nvSpPr>
        <p:spPr>
          <a:xfrm>
            <a:off x="3300762" y="6129271"/>
            <a:ext cx="7649736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일반적인 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DCE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와는 달리 서로 교환 가능한 상품 간 비교가 아닌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</a:t>
            </a:r>
            <a:br>
              <a:rPr lang="en-US" altLang="ko-KR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altLang="ko-KR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하나의 상황을 수용할지 말지를 판단하는 것이므로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</a:t>
            </a:r>
            <a:br>
              <a:rPr lang="en-US" altLang="ko-KR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altLang="ko-KR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응답자는 각 선택 과제에서 주어진 상황을  </a:t>
            </a:r>
            <a:br>
              <a:rPr lang="en-US" altLang="ko-KR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accept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또는 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reject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하는 선택지</a:t>
            </a:r>
            <a:endParaRPr lang="en-US" sz="1750" b="1" dirty="0"/>
          </a:p>
        </p:txBody>
      </p:sp>
    </p:spTree>
    <p:extLst>
      <p:ext uri="{BB962C8B-B14F-4D97-AF65-F5344CB8AC3E}">
        <p14:creationId xmlns:p14="http://schemas.microsoft.com/office/powerpoint/2010/main" val="11618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0202" y="668417"/>
            <a:ext cx="4716066" cy="589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kern="0" spc="-11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Statistical Analysis</a:t>
            </a:r>
            <a:endParaRPr lang="en-US" sz="3700" dirty="0"/>
          </a:p>
        </p:txBody>
      </p:sp>
      <p:sp>
        <p:nvSpPr>
          <p:cNvPr id="3" name="Shape 1"/>
          <p:cNvSpPr/>
          <p:nvPr/>
        </p:nvSpPr>
        <p:spPr>
          <a:xfrm>
            <a:off x="7303770" y="1635085"/>
            <a:ext cx="22860" cy="5925979"/>
          </a:xfrm>
          <a:prstGeom prst="roundRect">
            <a:avLst>
              <a:gd name="adj" fmla="val 34659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Shape 2"/>
          <p:cNvSpPr/>
          <p:nvPr/>
        </p:nvSpPr>
        <p:spPr>
          <a:xfrm>
            <a:off x="6559987" y="2047994"/>
            <a:ext cx="565904" cy="22860"/>
          </a:xfrm>
          <a:prstGeom prst="roundRect">
            <a:avLst>
              <a:gd name="adj" fmla="val 34659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7103031" y="1847255"/>
            <a:ext cx="424339" cy="424339"/>
          </a:xfrm>
          <a:prstGeom prst="roundRect">
            <a:avLst>
              <a:gd name="adj" fmla="val 1867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754" y="1882616"/>
            <a:ext cx="282893" cy="35361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4013954" y="1823680"/>
            <a:ext cx="235803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850" b="1" kern="0" spc="-5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기술 통계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60202" y="2231588"/>
            <a:ext cx="5711785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관심 변수들을 요약하기 위해 평균값 및 빈도수와 같은 기술 통계를 </a:t>
            </a:r>
            <a:r>
              <a:rPr lang="en-US" sz="1450" kern="0" spc="-30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사용하였다</a:t>
            </a: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  <a:b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각 응답자의 e-헬스 리터러시 수준(eHL)은 별도로 계산하였다.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60202" y="2948107"/>
            <a:ext cx="5711785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문항 중 하나라도 '전혀 동의하지 않음' 또는 '동의하지 않음'에 응답한 사람은 부족한 eHL로 분류하였다.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660202" y="3617476"/>
            <a:ext cx="5711785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문항 중 하나라도 '동의도 반대도 아님'으로 응답한 사람은 문제 있는 </a:t>
            </a:r>
            <a:r>
              <a:rPr lang="en-US" sz="1450" kern="0" spc="-30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eHL로</a:t>
            </a: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b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450" kern="0" spc="-30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분류하였다</a:t>
            </a: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660202" y="4286845"/>
            <a:ext cx="5711785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모든 문항에 '동의' 또는 '매우 동의'로 응답한 사람은 충분한 eHL로 분류하였다.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7504509" y="2991088"/>
            <a:ext cx="565904" cy="22860"/>
          </a:xfrm>
          <a:prstGeom prst="roundRect">
            <a:avLst>
              <a:gd name="adj" fmla="val 34659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3" name="Shape 10"/>
          <p:cNvSpPr/>
          <p:nvPr/>
        </p:nvSpPr>
        <p:spPr>
          <a:xfrm>
            <a:off x="7103031" y="2790349"/>
            <a:ext cx="424339" cy="424339"/>
          </a:xfrm>
          <a:prstGeom prst="roundRect">
            <a:avLst>
              <a:gd name="adj" fmla="val 1867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754" y="2825710"/>
            <a:ext cx="282893" cy="353616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8258413" y="2766774"/>
            <a:ext cx="235803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kern="0" spc="-5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Binary logit model</a:t>
            </a:r>
            <a:endParaRPr lang="en-US" sz="1850" dirty="0"/>
          </a:p>
        </p:txBody>
      </p:sp>
      <p:sp>
        <p:nvSpPr>
          <p:cNvPr id="16" name="Text 12"/>
          <p:cNvSpPr/>
          <p:nvPr/>
        </p:nvSpPr>
        <p:spPr>
          <a:xfrm>
            <a:off x="8258413" y="3214688"/>
            <a:ext cx="5711785" cy="16755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설문을 통해 수집된 이산 선택 </a:t>
            </a:r>
            <a:r>
              <a:rPr lang="en-US" sz="1450" kern="0" spc="-30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자료는</a:t>
            </a: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b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450" kern="0" spc="-30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각</a:t>
            </a: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450" kern="0" spc="-30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국가별로</a:t>
            </a: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binary logit </a:t>
            </a:r>
            <a:r>
              <a:rPr lang="en-US" sz="1450" kern="0" spc="-30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model을</a:t>
            </a: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450" kern="0" spc="-30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사용하여</a:t>
            </a: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450" kern="0" spc="-30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분석</a:t>
            </a:r>
            <a:b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Swait-Louviere 검정을 통해 국가 간 표본 간의 </a:t>
            </a:r>
            <a:r>
              <a:rPr lang="en-US" sz="1450" kern="0" spc="-30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스케일</a:t>
            </a: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450" kern="0" spc="-30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차이가</a:t>
            </a:r>
            <a:b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통계적으로 유의한지를 확인하였다.</a:t>
            </a:r>
            <a:endParaRPr lang="en-US" sz="1450" dirty="0"/>
          </a:p>
        </p:txBody>
      </p:sp>
      <p:sp>
        <p:nvSpPr>
          <p:cNvPr id="17" name="Shape 13"/>
          <p:cNvSpPr/>
          <p:nvPr/>
        </p:nvSpPr>
        <p:spPr>
          <a:xfrm>
            <a:off x="6559987" y="5680353"/>
            <a:ext cx="565904" cy="22860"/>
          </a:xfrm>
          <a:prstGeom prst="roundRect">
            <a:avLst>
              <a:gd name="adj" fmla="val 34659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8" name="Shape 14"/>
          <p:cNvSpPr/>
          <p:nvPr/>
        </p:nvSpPr>
        <p:spPr>
          <a:xfrm>
            <a:off x="7103031" y="5479613"/>
            <a:ext cx="424339" cy="424339"/>
          </a:xfrm>
          <a:prstGeom prst="roundRect">
            <a:avLst>
              <a:gd name="adj" fmla="val 1867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3754" y="5514975"/>
            <a:ext cx="282893" cy="353616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4013954" y="5456039"/>
            <a:ext cx="235803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ko-KR" altLang="en-US" sz="1850" b="1" kern="0" spc="-5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잠재 클래스 모델</a:t>
            </a:r>
            <a:endParaRPr lang="en-US" sz="1850" dirty="0"/>
          </a:p>
        </p:txBody>
      </p:sp>
      <p:sp>
        <p:nvSpPr>
          <p:cNvPr id="21" name="Text 16"/>
          <p:cNvSpPr/>
          <p:nvPr/>
        </p:nvSpPr>
        <p:spPr>
          <a:xfrm>
            <a:off x="660202" y="5863947"/>
            <a:ext cx="5711785" cy="1508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ko-KR" alt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관측되지 않은</a:t>
            </a:r>
            <a:r>
              <a:rPr lang="en-US" altLang="ko-KR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lang="ko-KR" alt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잠재적</a:t>
            </a:r>
            <a:r>
              <a:rPr lang="en-US" altLang="ko-KR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ko-KR" alt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선호 이질성에 따라 응답자를 서로 다른</a:t>
            </a:r>
            <a:br>
              <a:rPr lang="en-US" altLang="ko-KR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ko-KR" alt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클래스로 분류하는 분석 방법</a:t>
            </a:r>
            <a:endParaRPr lang="en-US" altLang="ko-KR" sz="1450" kern="0" spc="-30" dirty="0">
              <a:solidFill>
                <a:srgbClr val="272525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0" indent="0" algn="r">
              <a:lnSpc>
                <a:spcPts val="2350"/>
              </a:lnSpc>
              <a:buNone/>
            </a:pPr>
            <a:r>
              <a:rPr lang="en-US" sz="1450" kern="0" spc="-30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사용하여</a:t>
            </a: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속성 </a:t>
            </a:r>
            <a:r>
              <a:rPr lang="en-US" sz="1450" kern="0" spc="-30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수준</a:t>
            </a: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450" kern="0" spc="-30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추정치와</a:t>
            </a: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450" kern="0" spc="-30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각</a:t>
            </a: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속성의 </a:t>
            </a:r>
            <a:r>
              <a:rPr lang="en-US" sz="1450" kern="0" spc="-30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중요도</a:t>
            </a: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b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450" kern="0" spc="-30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가중치를</a:t>
            </a: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450" kern="0" spc="-30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도출</a:t>
            </a: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b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endParaRPr lang="en-US" sz="14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2941"/>
            <a:ext cx="81554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속성의 상대적 중요도 및 수용률 추정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1835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속성의 상대적 중요도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325767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DCE를 통해 도출된 속성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수준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추정값을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바탕으로, 각 속성의 상대적 중요도를 계산하였다.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397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731" y="317646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1835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계산 방법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2325767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각 속성마다 효용 값이 가장 큰 수준과 가장 작은 수준의 차이를 계산하여 해당 속성이 전체 효용에 끼치는 영향 범위를 구하였다.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397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604" y="3564969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4140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수용률 추정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4630579"/>
            <a:ext cx="3898821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수용률은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특정 데이터 공유 시나리오에 대해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참가자가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선택할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확률을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 의미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  <a:endParaRPr lang="en-US" sz="1750" b="1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397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103" y="5790843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37546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수용률 계산식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4245054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속성 수준을 기반으로 특정 시나리오를 구성하고, 각 시나리오의 효용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값은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b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다음과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같이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계산</a:t>
            </a:r>
            <a:endParaRPr lang="en-US" sz="1750" dirty="0"/>
          </a:p>
        </p:txBody>
      </p:sp>
      <p:sp>
        <p:nvSpPr>
          <p:cNvPr id="17" name="Text 9"/>
          <p:cNvSpPr/>
          <p:nvPr/>
        </p:nvSpPr>
        <p:spPr>
          <a:xfrm>
            <a:off x="793790" y="5469850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V</a:t>
            </a:r>
            <a:r>
              <a:rPr lang="en-US" sz="10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Scenario</a:t>
            </a:r>
            <a:r>
              <a:rPr lang="en-US" sz="10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1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= β</a:t>
            </a:r>
            <a:r>
              <a:rPr lang="en-US" sz="100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+ β</a:t>
            </a:r>
            <a:r>
              <a:rPr lang="en-US" sz="100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B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+ β</a:t>
            </a:r>
            <a:r>
              <a:rPr lang="en-US" sz="100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C</a:t>
            </a:r>
            <a:endParaRPr lang="en-US" sz="1000" dirty="0"/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397"/>
            <a:ext cx="4564975" cy="4564975"/>
          </a:xfrm>
          <a:prstGeom prst="rect">
            <a:avLst/>
          </a:prstGeom>
        </p:spPr>
      </p:pic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230" y="5402342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35D52-74B0-F7FB-9F14-FC22B7CED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F166836F-917D-6486-6654-250391412800}"/>
              </a:ext>
            </a:extLst>
          </p:cNvPr>
          <p:cNvSpPr/>
          <p:nvPr/>
        </p:nvSpPr>
        <p:spPr>
          <a:xfrm>
            <a:off x="986789" y="279256"/>
            <a:ext cx="6181249" cy="613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kern="0" spc="-116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Result</a:t>
            </a:r>
            <a:endParaRPr lang="en-US" sz="38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8C61ACD0-86C0-0483-ADA9-9FC2D54AE7D5}"/>
              </a:ext>
            </a:extLst>
          </p:cNvPr>
          <p:cNvSpPr/>
          <p:nvPr/>
        </p:nvSpPr>
        <p:spPr>
          <a:xfrm>
            <a:off x="165393" y="1625579"/>
            <a:ext cx="2452688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b="1" kern="0" spc="-58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통계적 유의성</a:t>
            </a:r>
            <a:endParaRPr lang="en-US" sz="19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D95EE321-39FA-E2FE-F922-A64E005B24B7}"/>
              </a:ext>
            </a:extLst>
          </p:cNvPr>
          <p:cNvSpPr/>
          <p:nvPr/>
        </p:nvSpPr>
        <p:spPr>
          <a:xfrm>
            <a:off x="740313" y="2349186"/>
            <a:ext cx="12016682" cy="7553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binary logit model </a:t>
            </a:r>
            <a:r>
              <a:rPr lang="ko-KR" altLang="en-US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분석 결과</a:t>
            </a:r>
            <a:r>
              <a:rPr lang="en-US" altLang="ko-KR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lang="ko-KR" altLang="en-US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모든 속성의 계수는 통계적으로 유의미하였고</a:t>
            </a:r>
            <a:r>
              <a:rPr lang="en-US" altLang="ko-KR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lang="ko-KR" altLang="en-US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그 부호는 사전 기대와 일치</a:t>
            </a:r>
            <a:br>
              <a:rPr lang="en-US" altLang="ko-KR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ko-KR" altLang="en-US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응답자들은 다음과 같은 상황을 더 수용 가능하다고 판단하였다</a:t>
            </a:r>
            <a:endParaRPr lang="en-US" altLang="ko-KR" sz="1500" kern="0" spc="-31" dirty="0">
              <a:solidFill>
                <a:srgbClr val="272525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0" indent="0">
              <a:lnSpc>
                <a:spcPts val="2450"/>
              </a:lnSpc>
              <a:buNone/>
            </a:pPr>
            <a:endParaRPr lang="en-US" altLang="ko-KR" sz="1500" kern="0" spc="-31" dirty="0">
              <a:solidFill>
                <a:srgbClr val="272525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0" indent="0">
              <a:lnSpc>
                <a:spcPts val="2450"/>
              </a:lnSpc>
              <a:buNone/>
            </a:pPr>
            <a:r>
              <a:rPr lang="en-US" altLang="ko-KR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1)</a:t>
            </a:r>
            <a:r>
              <a:rPr lang="ko-KR" altLang="en-US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데이터 수집 주체가 자신의 의료 제공자인 경우</a:t>
            </a:r>
          </a:p>
          <a:p>
            <a:pPr marL="0" indent="0">
              <a:lnSpc>
                <a:spcPts val="2450"/>
              </a:lnSpc>
              <a:buNone/>
            </a:pPr>
            <a:endParaRPr lang="ko-KR" altLang="en-US" sz="1500" kern="0" spc="-31" dirty="0">
              <a:solidFill>
                <a:srgbClr val="272525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0" indent="0">
              <a:lnSpc>
                <a:spcPts val="2450"/>
              </a:lnSpc>
              <a:buNone/>
            </a:pPr>
            <a:r>
              <a:rPr lang="en-US" altLang="ko-KR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2)</a:t>
            </a:r>
            <a:r>
              <a:rPr lang="ko-KR" altLang="en-US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새로운 데이터 사용자가 국가 기관인 경우</a:t>
            </a:r>
          </a:p>
          <a:p>
            <a:pPr marL="0" indent="0">
              <a:lnSpc>
                <a:spcPts val="2450"/>
              </a:lnSpc>
              <a:buNone/>
            </a:pPr>
            <a:endParaRPr lang="ko-KR" altLang="en-US" sz="1500" kern="0" spc="-31" dirty="0">
              <a:solidFill>
                <a:srgbClr val="272525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0" indent="0">
              <a:lnSpc>
                <a:spcPts val="2450"/>
              </a:lnSpc>
              <a:buNone/>
            </a:pPr>
            <a:r>
              <a:rPr lang="en-US" altLang="ko-KR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3)</a:t>
            </a:r>
            <a:r>
              <a:rPr lang="ko-KR" altLang="en-US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목적이 의료 서비스의 질 평가인 경우</a:t>
            </a:r>
          </a:p>
          <a:p>
            <a:pPr marL="0" indent="0">
              <a:lnSpc>
                <a:spcPts val="2450"/>
              </a:lnSpc>
              <a:buNone/>
            </a:pPr>
            <a:endParaRPr lang="ko-KR" altLang="en-US" sz="1500" kern="0" spc="-31" dirty="0">
              <a:solidFill>
                <a:srgbClr val="272525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0" indent="0">
              <a:lnSpc>
                <a:spcPts val="2450"/>
              </a:lnSpc>
              <a:buNone/>
            </a:pPr>
            <a:r>
              <a:rPr lang="ko-KR" altLang="en-US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또한 </a:t>
            </a:r>
            <a:endParaRPr lang="en-US" altLang="ko-KR" sz="1500" kern="0" spc="-31" dirty="0">
              <a:solidFill>
                <a:srgbClr val="272525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0" indent="0">
              <a:lnSpc>
                <a:spcPts val="2450"/>
              </a:lnSpc>
              <a:buNone/>
            </a:pPr>
            <a:r>
              <a:rPr lang="ko-KR" altLang="en-US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데이터 공유 사실에 대해 </a:t>
            </a:r>
            <a:r>
              <a:rPr lang="ko-KR" altLang="en-US" sz="1500" kern="0" spc="-31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통보받는</a:t>
            </a:r>
            <a:r>
              <a:rPr lang="ko-KR" altLang="en-US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것을 중요하게 생각하였고</a:t>
            </a:r>
            <a:r>
              <a:rPr lang="en-US" altLang="ko-KR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</a:t>
            </a:r>
          </a:p>
          <a:p>
            <a:pPr marL="0" indent="0">
              <a:lnSpc>
                <a:spcPts val="2450"/>
              </a:lnSpc>
              <a:buNone/>
            </a:pPr>
            <a:endParaRPr lang="en-US" altLang="ko-KR" sz="1500" kern="0" spc="-31" dirty="0">
              <a:solidFill>
                <a:srgbClr val="272525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0" indent="0">
              <a:lnSpc>
                <a:spcPts val="2450"/>
              </a:lnSpc>
              <a:buNone/>
            </a:pPr>
            <a:r>
              <a:rPr lang="ko-KR" altLang="en-US" sz="1500" b="1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거부할 수 있는 기회가 주어지는 상황을 선호하였다</a:t>
            </a:r>
            <a:r>
              <a:rPr lang="en-US" altLang="ko-KR" sz="1500" b="1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</a:p>
          <a:p>
            <a:pPr marL="0" indent="0">
              <a:lnSpc>
                <a:spcPts val="2450"/>
              </a:lnSpc>
              <a:buNone/>
            </a:pPr>
            <a:endParaRPr lang="en-US" altLang="ko-KR" sz="1500" kern="0" spc="-31" dirty="0">
              <a:solidFill>
                <a:srgbClr val="272525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0" indent="0">
              <a:lnSpc>
                <a:spcPts val="2450"/>
              </a:lnSpc>
              <a:buNone/>
            </a:pPr>
            <a:r>
              <a:rPr lang="ko-KR" altLang="en-US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정보 공유와 사용에 대해 검토</a:t>
            </a:r>
            <a:r>
              <a:rPr lang="en-US" altLang="ko-KR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</a:t>
            </a:r>
            <a:r>
              <a:rPr lang="en-US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review) </a:t>
            </a:r>
            <a:r>
              <a:rPr lang="ko-KR" altLang="en-US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절차가 있는 상황도 선호되었다</a:t>
            </a:r>
            <a:r>
              <a:rPr lang="en-US" altLang="ko-KR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507751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3652" y="505658"/>
            <a:ext cx="5699046" cy="574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kern="0" spc="-109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데이터 공유 선호도의 중요 속성</a:t>
            </a:r>
            <a:endParaRPr lang="en-US" sz="3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867" y="1448157"/>
            <a:ext cx="1320879" cy="1059537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9886" y="1947624"/>
            <a:ext cx="258604" cy="32325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823579" y="1631990"/>
            <a:ext cx="1322189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kern="0" spc="-54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정보 제공 여부</a:t>
            </a:r>
            <a:endParaRPr lang="en-US" sz="1800" dirty="0"/>
          </a:p>
        </p:txBody>
      </p:sp>
      <p:sp>
        <p:nvSpPr>
          <p:cNvPr id="7" name="Shape 3"/>
          <p:cNvSpPr/>
          <p:nvPr/>
        </p:nvSpPr>
        <p:spPr>
          <a:xfrm>
            <a:off x="4685705" y="2521148"/>
            <a:ext cx="9255085" cy="11430"/>
          </a:xfrm>
          <a:prstGeom prst="roundRect">
            <a:avLst>
              <a:gd name="adj" fmla="val 675776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8428" y="2553652"/>
            <a:ext cx="2641878" cy="1059537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0005" y="2921794"/>
            <a:ext cx="258604" cy="32325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484138" y="2737485"/>
            <a:ext cx="1633180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kern="0" spc="-54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검토 절차 존재</a:t>
            </a:r>
            <a:endParaRPr lang="en-US" sz="1800" dirty="0"/>
          </a:p>
        </p:txBody>
      </p:sp>
      <p:sp>
        <p:nvSpPr>
          <p:cNvPr id="12" name="Shape 6"/>
          <p:cNvSpPr/>
          <p:nvPr/>
        </p:nvSpPr>
        <p:spPr>
          <a:xfrm>
            <a:off x="5346263" y="3626644"/>
            <a:ext cx="8594527" cy="11430"/>
          </a:xfrm>
          <a:prstGeom prst="roundRect">
            <a:avLst>
              <a:gd name="adj" fmla="val 675776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7869" y="3659148"/>
            <a:ext cx="3962876" cy="1059537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0005" y="4027289"/>
            <a:ext cx="258604" cy="32325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144578" y="3842980"/>
            <a:ext cx="1633180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kern="0" spc="-54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데이터 사용 목적</a:t>
            </a:r>
            <a:endParaRPr lang="en-US" sz="1800" dirty="0"/>
          </a:p>
        </p:txBody>
      </p:sp>
      <p:sp>
        <p:nvSpPr>
          <p:cNvPr id="17" name="Shape 9"/>
          <p:cNvSpPr/>
          <p:nvPr/>
        </p:nvSpPr>
        <p:spPr>
          <a:xfrm>
            <a:off x="6006703" y="4732139"/>
            <a:ext cx="7934087" cy="11430"/>
          </a:xfrm>
          <a:prstGeom prst="roundRect">
            <a:avLst>
              <a:gd name="adj" fmla="val 675776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7429" y="4764643"/>
            <a:ext cx="5283756" cy="1059537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50005" y="5132784"/>
            <a:ext cx="258604" cy="323255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6805017" y="4948476"/>
            <a:ext cx="1633180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kern="0" spc="-54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데이터 사용자</a:t>
            </a:r>
            <a:endParaRPr lang="en-US" sz="1800" dirty="0"/>
          </a:p>
        </p:txBody>
      </p:sp>
      <p:sp>
        <p:nvSpPr>
          <p:cNvPr id="22" name="Shape 12"/>
          <p:cNvSpPr/>
          <p:nvPr/>
        </p:nvSpPr>
        <p:spPr>
          <a:xfrm>
            <a:off x="6667143" y="5837634"/>
            <a:ext cx="7273647" cy="11430"/>
          </a:xfrm>
          <a:prstGeom prst="roundRect">
            <a:avLst>
              <a:gd name="adj" fmla="val 675776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23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989" y="5870138"/>
            <a:ext cx="6604754" cy="1059537"/>
          </a:xfrm>
          <a:prstGeom prst="rect">
            <a:avLst/>
          </a:prstGeom>
        </p:spPr>
      </p:pic>
      <p:pic>
        <p:nvPicPr>
          <p:cNvPr id="24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50005" y="6238280"/>
            <a:ext cx="258604" cy="323255"/>
          </a:xfrm>
          <a:prstGeom prst="rect">
            <a:avLst/>
          </a:prstGeom>
        </p:spPr>
      </p:pic>
      <p:sp>
        <p:nvSpPr>
          <p:cNvPr id="25" name="Text 13"/>
          <p:cNvSpPr/>
          <p:nvPr/>
        </p:nvSpPr>
        <p:spPr>
          <a:xfrm>
            <a:off x="7465576" y="6053971"/>
            <a:ext cx="1798677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kern="0" spc="-54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데이터 수집 주체</a:t>
            </a:r>
            <a:endParaRPr lang="en-US" sz="1800" dirty="0"/>
          </a:p>
        </p:txBody>
      </p:sp>
      <p:sp>
        <p:nvSpPr>
          <p:cNvPr id="27" name="Text 15"/>
          <p:cNvSpPr/>
          <p:nvPr/>
        </p:nvSpPr>
        <p:spPr>
          <a:xfrm>
            <a:off x="643652" y="7136487"/>
            <a:ext cx="13343096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건강 정보가 새로운 사용자에게 이전되는 상황에서, 응답자들은 '정보 제공'을 가장 중요한 요소로 판단하였다. 그 다음으로 중요한 요소는 검토 절차의 존재였다. 스웨덴 응답자는 건강 정보 공유 목적을 다른 나라보다 더 중요하게 여겼으며, 아이슬란드 응답자는 검토 절차를 가장 중요하게 여겼다.</a:t>
            </a:r>
            <a:endParaRPr lang="en-US" sz="1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08229-A819-1DE5-06E9-A4A6AA0CA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7F5EE7C-E772-9AA5-B12F-C7FB39AE531E}"/>
              </a:ext>
            </a:extLst>
          </p:cNvPr>
          <p:cNvSpPr/>
          <p:nvPr/>
        </p:nvSpPr>
        <p:spPr>
          <a:xfrm>
            <a:off x="512802" y="402908"/>
            <a:ext cx="3662839" cy="457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ko-KR" altLang="en-US" sz="2850" b="1" kern="0" spc="-87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잠재 클래스 분석 </a:t>
            </a:r>
            <a:r>
              <a:rPr lang="en-US" altLang="ko-KR" sz="2850" b="1" kern="0" spc="-87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-</a:t>
            </a:r>
            <a:r>
              <a:rPr lang="ko-KR" altLang="en-US" sz="2850" b="1" kern="0" spc="-87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건강 정보 공유에서 중요하게 여긴 속성의 상대적 중요도</a:t>
            </a:r>
            <a:endParaRPr lang="en-US" sz="28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6B16F6BC-82E0-2422-D7B3-AB2AABA317FD}"/>
              </a:ext>
            </a:extLst>
          </p:cNvPr>
          <p:cNvSpPr/>
          <p:nvPr/>
        </p:nvSpPr>
        <p:spPr>
          <a:xfrm>
            <a:off x="512802" y="8937069"/>
            <a:ext cx="13604796" cy="468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kern="0" spc="-23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가장 선호되는 속성 수준 조합은 85%의 수용률을 보였다. 이 조합은 수집자가 의료 제공자, 사용자가 국가 기관, 목적이 서비스 질 평가 및 자원 분배 계획, 정보 제공 및 거부 기회가 있으며, 공유 및 사용에 대한 검토가 있는 경우였다. 반대로 가장 비선호되는 조합은 14%의 수용률을 보였으며, 이는 수집자가 기술 회사, 목적이 광고 및 마케팅, 정보 제공 없음, 검토 절차 없음인 경우였다.</a:t>
            </a:r>
            <a:endParaRPr lang="en-US" sz="1150" dirty="0"/>
          </a:p>
        </p:txBody>
      </p:sp>
      <p:pic>
        <p:nvPicPr>
          <p:cNvPr id="1026" name="Picture 2" descr="업로드한 이미지">
            <a:extLst>
              <a:ext uri="{FF2B5EF4-FFF2-40B4-BE49-F238E27FC236}">
                <a16:creationId xmlns:a16="http://schemas.microsoft.com/office/drawing/2014/main" id="{5A86D156-2E16-4582-FE5F-B7612AF6C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02" y="3048394"/>
            <a:ext cx="8565542" cy="477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ED9B42C-E466-DC0E-4044-C99E1B28E2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677063"/>
              </p:ext>
            </p:extLst>
          </p:nvPr>
        </p:nvGraphicFramePr>
        <p:xfrm>
          <a:off x="9078344" y="3832263"/>
          <a:ext cx="5464254" cy="321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7427">
                  <a:extLst>
                    <a:ext uri="{9D8B030D-6E8A-4147-A177-3AD203B41FA5}">
                      <a16:colId xmlns:a16="http://schemas.microsoft.com/office/drawing/2014/main" val="2899645713"/>
                    </a:ext>
                  </a:extLst>
                </a:gridCol>
                <a:gridCol w="2505409">
                  <a:extLst>
                    <a:ext uri="{9D8B030D-6E8A-4147-A177-3AD203B41FA5}">
                      <a16:colId xmlns:a16="http://schemas.microsoft.com/office/drawing/2014/main" val="3098017023"/>
                    </a:ext>
                  </a:extLst>
                </a:gridCol>
                <a:gridCol w="1821418">
                  <a:extLst>
                    <a:ext uri="{9D8B030D-6E8A-4147-A177-3AD203B41FA5}">
                      <a16:colId xmlns:a16="http://schemas.microsoft.com/office/drawing/2014/main" val="21594968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클래스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주요 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정보공유태도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203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Class 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정보 제공 중시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정보 제공 </a:t>
                      </a:r>
                      <a:r>
                        <a:rPr lang="en-US" altLang="ko-KR" dirty="0"/>
                        <a:t>+</a:t>
                      </a:r>
                      <a:r>
                        <a:rPr lang="ko-KR" altLang="en-US" dirty="0"/>
                        <a:t> 거부 가능성이 있을 때만 수용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940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Class 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검토 절차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목적 중시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공적 목적 </a:t>
                      </a:r>
                      <a:r>
                        <a:rPr lang="en-US" altLang="ko-KR" dirty="0"/>
                        <a:t>+</a:t>
                      </a:r>
                      <a:r>
                        <a:rPr lang="ko-KR" altLang="en-US" dirty="0"/>
                        <a:t> 철저한 검토일 때 수용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904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Class 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정보 제공 선호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대부분 수용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49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Class 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공유에 비교적 개방적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정보 제공 없어도 수용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80118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1ABFBE5-C484-8636-2BE2-107B3663B705}"/>
              </a:ext>
            </a:extLst>
          </p:cNvPr>
          <p:cNvSpPr txBox="1"/>
          <p:nvPr/>
        </p:nvSpPr>
        <p:spPr>
          <a:xfrm>
            <a:off x="518041" y="1231225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 4개의 클래스가 가장 적합한 모델로 식별</a:t>
            </a:r>
          </a:p>
        </p:txBody>
      </p:sp>
    </p:spTree>
    <p:extLst>
      <p:ext uri="{BB962C8B-B14F-4D97-AF65-F5344CB8AC3E}">
        <p14:creationId xmlns:p14="http://schemas.microsoft.com/office/powerpoint/2010/main" val="1028156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679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국가별 선호도 차이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437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노르웨이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24870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노르웨이 응답자들은 정보 제공 여부와 사용 목적이 중요하다고 여기는 클래스 1에 속할 가능성이 높았다.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1437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아이슬란드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3724870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아이슬란드 응답자들은 데이터 공유 검토 및 사용 목적을 중시하는 클래스 2에 속할 가능성이 높았다.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1437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스웨덴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3724870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스웨덴 응답자들은 클래스 1 및 클래스 2에 속할 가능성이 높았다.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1437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영국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372487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4개 클래스에 비교적 고르게 분포되었다.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63570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서로 다른 국가의 응답자들은 데이터의 새로운 사용 목적과 검토 절차의 가치에 대해 상이한 선호를 보였다. 자신의 데이터 사용에 대한 정보를 제공받고, 공유를 거부할 수 있는 선택지를 제공하는 것이 가장 선호되는 거버넌스 방식이었다.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D6EA4-CD60-E74C-080A-27F7610B0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9D7299E5-5E88-2B5C-BA96-A8404C030A3E}"/>
              </a:ext>
            </a:extLst>
          </p:cNvPr>
          <p:cNvSpPr/>
          <p:nvPr/>
        </p:nvSpPr>
        <p:spPr>
          <a:xfrm>
            <a:off x="552663" y="381901"/>
            <a:ext cx="5073437" cy="519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2400" b="1" kern="0" spc="-134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기존 연구 소개</a:t>
            </a:r>
            <a:endParaRPr lang="en-US" sz="2400" dirty="0"/>
          </a:p>
        </p:txBody>
      </p:sp>
      <p:pic>
        <p:nvPicPr>
          <p:cNvPr id="5" name="그림 4" descr="텍스트, 스크린샷, 휴대 전화, 모바일 기기이(가) 표시된 사진&#10;&#10;자동 생성된 설명">
            <a:extLst>
              <a:ext uri="{FF2B5EF4-FFF2-40B4-BE49-F238E27FC236}">
                <a16:creationId xmlns:a16="http://schemas.microsoft.com/office/drawing/2014/main" id="{D6F7A856-1245-F656-AC4C-66B683B0A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1" y="1928514"/>
            <a:ext cx="6357620" cy="35911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9071E18-0633-D091-8504-776C43C1093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8595" r="27287"/>
          <a:stretch/>
        </p:blipFill>
        <p:spPr>
          <a:xfrm>
            <a:off x="7658101" y="1928514"/>
            <a:ext cx="4775200" cy="404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823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E79E3-6ADF-9E3A-6F10-98D3046FA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08266C2-BA3D-AA3A-77DE-959CF2AE8705}"/>
              </a:ext>
            </a:extLst>
          </p:cNvPr>
          <p:cNvSpPr/>
          <p:nvPr/>
        </p:nvSpPr>
        <p:spPr>
          <a:xfrm>
            <a:off x="512802" y="402908"/>
            <a:ext cx="3662839" cy="457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ko-KR" altLang="en-US" sz="2850" b="1" kern="0" spc="-87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국가별 응답자들이 건강 정보 공유에서 중요하게 생각하는 속성</a:t>
            </a:r>
            <a:endParaRPr lang="en-US" sz="28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C0758C77-D883-9E96-6B19-5B9818B05195}"/>
              </a:ext>
            </a:extLst>
          </p:cNvPr>
          <p:cNvSpPr/>
          <p:nvPr/>
        </p:nvSpPr>
        <p:spPr>
          <a:xfrm>
            <a:off x="512802" y="8937069"/>
            <a:ext cx="13604796" cy="468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kern="0" spc="-23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가장 선호되는 속성 수준 조합은 85%의 수용률을 보였다. 이 조합은 수집자가 의료 제공자, 사용자가 국가 기관, 목적이 서비스 질 평가 및 자원 분배 계획, 정보 제공 및 거부 기회가 있으며, 공유 및 사용에 대한 검토가 있는 경우였다. 반대로 가장 비선호되는 조합은 14%의 수용률을 보였으며, 이는 수집자가 기술 회사, 목적이 광고 및 마케팅, 정보 제공 없음, 검토 절차 없음인 경우였다.</a:t>
            </a:r>
            <a:endParaRPr lang="en-US" sz="11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3F8602-8CE1-FE73-2943-F5592FE5E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41" y="1659357"/>
            <a:ext cx="7772400" cy="43441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E70C69-D222-4B13-8145-F8EE09DF6FB5}"/>
              </a:ext>
            </a:extLst>
          </p:cNvPr>
          <p:cNvSpPr txBox="1"/>
          <p:nvPr/>
        </p:nvSpPr>
        <p:spPr>
          <a:xfrm>
            <a:off x="8061841" y="2617348"/>
            <a:ext cx="625648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>
              <a:buFont typeface="+mj-lt"/>
              <a:buAutoNum type="arabicPeriod"/>
            </a:pPr>
            <a:r>
              <a:rPr lang="en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Information(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정보 제공 및 거부 기회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  <a:endParaRPr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모든 국가에서 가장 중요한 속성으로 나타남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특히 스웨덴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영국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아이슬란드에서는 상대적 중요도가 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1.0</a:t>
            </a:r>
            <a:r>
              <a:rPr lang="ko-KR" altLang="en-US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으로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최고 수준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이는 정보 제공 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+ 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거부할 수 있는 권한이 응답자에게 절대적으로 중요함을 의미</a:t>
            </a:r>
            <a:endParaRPr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742950" lvl="1" indent="-285750">
              <a:buFont typeface="+mj-lt"/>
              <a:buAutoNum type="arabicPeriod"/>
            </a:pPr>
            <a:endParaRPr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742950" lvl="1" indent="-285750">
              <a:buFont typeface="+mj-lt"/>
              <a:buAutoNum type="arabicPeriod"/>
            </a:pPr>
            <a:endParaRPr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742950" lvl="1" indent="-285750">
              <a:buFont typeface="+mj-lt"/>
              <a:buAutoNum type="arabicPeriod"/>
            </a:pPr>
            <a:endParaRPr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>
              <a:buFont typeface="+mj-lt"/>
              <a:buAutoNum type="arabicPeriod"/>
            </a:pPr>
            <a:r>
              <a:rPr lang="en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Reviewing(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검토 절차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  <a:endParaRPr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아이슬란드 응답자에게 두 번째로 중요한 요소 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(0.6 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이상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반면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노르웨이와 영국 응답자는 이 요소의 중요도를 상대적으로 낮게 평가함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전체 응답자 평균은 약 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0.45 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수준으로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꽤 중요한 속성으로 인식</a:t>
            </a:r>
            <a:endParaRPr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4280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2802" y="402908"/>
            <a:ext cx="3662839" cy="457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ko-KR" altLang="en-US" sz="2850" b="1" kern="0" spc="-87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국가별 응답자들이 건강 정보 공유에서 중요하게 생각하는 속성</a:t>
            </a: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512802" y="8937069"/>
            <a:ext cx="13604796" cy="468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kern="0" spc="-23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가장 선호되는 속성 수준 조합은 85%의 수용률을 보였다. 이 조합은 수집자가 의료 제공자, 사용자가 국가 기관, 목적이 서비스 질 평가 및 자원 분배 계획, 정보 제공 및 거부 기회가 있으며, 공유 및 사용에 대한 검토가 있는 경우였다. 반대로 가장 비선호되는 조합은 14%의 수용률을 보였으며, 이는 수집자가 기술 회사, 목적이 광고 및 마케팅, 정보 제공 없음, 검토 절차 없음인 경우였다.</a:t>
            </a:r>
            <a:endParaRPr lang="en-US" sz="11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FD0F89-3667-C483-930A-38071FDF5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41" y="1659357"/>
            <a:ext cx="7772400" cy="43441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0EBC42-87B3-B3F8-0BB4-B345FB4540A6}"/>
              </a:ext>
            </a:extLst>
          </p:cNvPr>
          <p:cNvSpPr txBox="1"/>
          <p:nvPr/>
        </p:nvSpPr>
        <p:spPr>
          <a:xfrm>
            <a:off x="8061841" y="2033167"/>
            <a:ext cx="625648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+mj-lt"/>
              <a:buAutoNum type="arabicPeriod"/>
            </a:pPr>
            <a:endParaRPr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lang="en-US" altLang="ko-KR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3.</a:t>
            </a:r>
            <a:r>
              <a:rPr lang="ko-KR" altLang="en-US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" altLang="ko-KR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Reason(</a:t>
            </a:r>
            <a:r>
              <a:rPr lang="ko-KR" altLang="en-US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정보 공유 목적</a:t>
            </a:r>
            <a:r>
              <a:rPr lang="en-US" altLang="ko-KR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  <a:endParaRPr lang="ko-KR" altLang="en-US" b="1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스웨덴 응답자에게는 두 번째로 중요한 속성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정보가 공익적 목적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예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: 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정책 설계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건강 연구 등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  <a:r>
              <a:rPr lang="ko-KR" altLang="en-US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으로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사용되는지 여부가 선택에 큰 영향을 미침</a:t>
            </a:r>
            <a:endParaRPr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742950" lvl="1" indent="-285750">
              <a:buFont typeface="+mj-lt"/>
              <a:buAutoNum type="arabicPeriod"/>
            </a:pPr>
            <a:endParaRPr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742950" lvl="1" indent="-285750">
              <a:buFont typeface="+mj-lt"/>
              <a:buAutoNum type="arabicPeriod"/>
            </a:pPr>
            <a:endParaRPr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742950" lvl="1" indent="-285750">
              <a:buFont typeface="+mj-lt"/>
              <a:buAutoNum type="arabicPeriod"/>
            </a:pPr>
            <a:endParaRPr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lang="en-US" altLang="ko-KR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4.</a:t>
            </a:r>
            <a:r>
              <a:rPr lang="ko-KR" altLang="en-US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" altLang="ko-KR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Collector / New user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전체적으로 덜 중요한 속성으로 평가됨 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(0.2~0.4 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수준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즉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누가 데이터를 수집했는가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/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누가 </a:t>
            </a:r>
            <a:r>
              <a:rPr lang="ko-KR" altLang="en-US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사용하는가보다는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왜 어떻게 </a:t>
            </a:r>
            <a:r>
              <a:rPr lang="ko-KR" altLang="en-US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사용하는가가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더 중요하게 작용</a:t>
            </a:r>
          </a:p>
          <a:p>
            <a:b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endParaRPr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217536" y="703064"/>
            <a:ext cx="87275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연구의 시사점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217537" y="1752005"/>
            <a:ext cx="5640562" cy="3499604"/>
          </a:xfrm>
          <a:prstGeom prst="roundRect">
            <a:avLst>
              <a:gd name="adj" fmla="val 272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2"/>
          <p:cNvSpPr/>
          <p:nvPr/>
        </p:nvSpPr>
        <p:spPr>
          <a:xfrm>
            <a:off x="1451971" y="1986439"/>
            <a:ext cx="43636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투명성 원칙 지지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51971" y="2476857"/>
            <a:ext cx="4918931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본 연구 결과는 EU 일반 개인정보보호법(GDPR)의 기본 원칙 중 하나인 투명성을 뒷받침하는 근거를 제공한다. GDPR은 데이터 수집 행위에 대한 투명성 요건을 강화함으로써 개인이 정보적 자기결정권을 가질 수 있도록 하고 있다.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329550" y="1752005"/>
            <a:ext cx="5640562" cy="3499604"/>
          </a:xfrm>
          <a:prstGeom prst="roundRect">
            <a:avLst>
              <a:gd name="adj" fmla="val 272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 5"/>
          <p:cNvSpPr/>
          <p:nvPr/>
        </p:nvSpPr>
        <p:spPr>
          <a:xfrm>
            <a:off x="7563984" y="1986439"/>
            <a:ext cx="43636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국가별 차이 고려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563984" y="2476857"/>
            <a:ext cx="491893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참여 국가 모두 동일한 규제(GDPR)를 따르고 있음에도 불구하고, 본 연구 결과는 국가별로 건강 정보 공유 시 중요하게 여기는 요소가 다르다는 점을 보여준다.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217537" y="5478423"/>
            <a:ext cx="11630029" cy="2047994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 8"/>
          <p:cNvSpPr/>
          <p:nvPr/>
        </p:nvSpPr>
        <p:spPr>
          <a:xfrm>
            <a:off x="1451971" y="5712857"/>
            <a:ext cx="43636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거부(opt-out) 선호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51971" y="6203275"/>
            <a:ext cx="1090839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예상과 달리, 응답자들은 동의(opt-in) 기회를 제공받는 것보다 거부(opt-out) 기회를 더 선호하였다. </a:t>
            </a:r>
            <a:b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sz="1750" kern="0" spc="-36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이는</a:t>
            </a:r>
            <a: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다른 거버넌스 메커니즘이 병행되는 경우, 단순히 거부할 수 있는 구조만으로도 충분하다고 인식할 수 있음을 시사한다.</a:t>
            </a:r>
            <a:endParaRPr lang="en-US" sz="17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42223" y="651629"/>
            <a:ext cx="4587478" cy="573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kern="0" spc="-108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Conclusion</a:t>
            </a:r>
            <a:endParaRPr lang="en-US" sz="36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23" y="1500188"/>
            <a:ext cx="917496" cy="110097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34872" y="1683663"/>
            <a:ext cx="2293739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kern="0" spc="-54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정보 제공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1834872" y="2080379"/>
            <a:ext cx="6666905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사용에 대한 정보를 제공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23" y="2601158"/>
            <a:ext cx="917496" cy="110097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34872" y="2784634"/>
            <a:ext cx="2293739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kern="0" spc="-54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거부 기회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1834872" y="3181350"/>
            <a:ext cx="6666905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원하지 않을 경우 거부(opt-out) 기회 제공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23" y="3702129"/>
            <a:ext cx="917496" cy="110097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34872" y="3885605"/>
            <a:ext cx="2293739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kern="0" spc="-54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검토 시스템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1834872" y="4282321"/>
            <a:ext cx="6666905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공유 및 사용에 대한 검토 절차 마련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223" y="4803100"/>
            <a:ext cx="917496" cy="110097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34872" y="4986576"/>
            <a:ext cx="2293739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kern="0" spc="-54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국가별 맞춤 접근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1834872" y="5383292"/>
            <a:ext cx="6666905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국가별 선호 차이를 고려한 정책 수립</a:t>
            </a:r>
            <a:endParaRPr lang="en-US" sz="1400" dirty="0"/>
          </a:p>
        </p:txBody>
      </p:sp>
      <p:sp>
        <p:nvSpPr>
          <p:cNvPr id="16" name="Text 9"/>
          <p:cNvSpPr/>
          <p:nvPr/>
        </p:nvSpPr>
        <p:spPr>
          <a:xfrm>
            <a:off x="642223" y="6110407"/>
            <a:ext cx="7859554" cy="1467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디지털 시대의 정책 결정에서, 대중의 데이터 공유 수용 여부는 점점 더 중요한 요소가 되고 있다. </a:t>
            </a:r>
            <a:br>
              <a:rPr lang="en-US" sz="14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sz="1400" kern="0" spc="-29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본</a:t>
            </a:r>
            <a:r>
              <a:rPr lang="en-US" sz="14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연구는 대중이 건강 정보를 공유할 때 어떤 요소를 중요하게 여기는지에 대해 사이버 보안 및 개인정보보호 분야에 실질적 통찰을 제공한다. 사람들에게 데이터 사용에 대한 정보를 제공하고, 거부(opt-out)할 기회를 주는 것이 응답자들의 데이터 공유 수용 의향을 가장 높이는 요소였다. 또한, 검토 시스템의 존재도 매우 중요했다. </a:t>
            </a:r>
            <a:br>
              <a:rPr lang="en-US" sz="14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sz="1400" kern="0" spc="-29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참여</a:t>
            </a:r>
            <a:r>
              <a:rPr lang="en-US" sz="14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국가 간에는 선호에 차이가 존재하였으며, 동의 또는 거부 구조에 대한 향후 심층 연구가 필요하다.</a:t>
            </a:r>
            <a:endParaRPr lang="en-US" sz="1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7782F-1458-FF2D-B625-13A5A474C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93237248-E9A5-28D4-68EF-BFB26E65005D}"/>
              </a:ext>
            </a:extLst>
          </p:cNvPr>
          <p:cNvSpPr/>
          <p:nvPr/>
        </p:nvSpPr>
        <p:spPr>
          <a:xfrm>
            <a:off x="642223" y="651629"/>
            <a:ext cx="4587478" cy="573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ko-KR" altLang="en-US" sz="3600" dirty="0"/>
              <a:t>인사이트</a:t>
            </a:r>
            <a:endParaRPr lang="en-US" sz="3600" dirty="0"/>
          </a:p>
        </p:txBody>
      </p:sp>
      <p:sp>
        <p:nvSpPr>
          <p:cNvPr id="16" name="Text 9">
            <a:extLst>
              <a:ext uri="{FF2B5EF4-FFF2-40B4-BE49-F238E27FC236}">
                <a16:creationId xmlns:a16="http://schemas.microsoft.com/office/drawing/2014/main" id="{1B6FC16A-2D77-DE4F-B300-C96DE6044994}"/>
              </a:ext>
            </a:extLst>
          </p:cNvPr>
          <p:cNvSpPr/>
          <p:nvPr/>
        </p:nvSpPr>
        <p:spPr>
          <a:xfrm>
            <a:off x="642222" y="2095968"/>
            <a:ext cx="10219065" cy="1467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DCE </a:t>
            </a:r>
            <a:r>
              <a:rPr lang="ko-KR" altLang="en-US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기반으로 </a:t>
            </a:r>
            <a:r>
              <a:rPr lang="en-US" altLang="ko-KR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lang="ko-KR" altLang="en-US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사용자들이 어떤 데이터 공유 구조를 선호하는가</a:t>
            </a:r>
            <a:r>
              <a:rPr lang="en-US" altLang="ko-KR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?”</a:t>
            </a:r>
            <a:br>
              <a:rPr lang="en-US" altLang="ko-KR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br>
              <a:rPr lang="en-US" altLang="ko-KR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어떤 형태의 데이터를 사용하는 것이 사용자에게 분석 결과 </a:t>
            </a:r>
            <a:r>
              <a:rPr lang="ko-KR" altLang="en-US" sz="2000" kern="0" spc="-29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전달력이</a:t>
            </a:r>
            <a:r>
              <a:rPr lang="ko-KR" altLang="en-US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높은가</a:t>
            </a:r>
            <a:r>
              <a:rPr lang="en-US" altLang="ko-KR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br>
              <a:rPr lang="en-US" altLang="ko-KR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lang="ko-KR" altLang="en-US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수면 기록</a:t>
            </a:r>
            <a:r>
              <a:rPr lang="en-US" altLang="ko-KR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감정 일기</a:t>
            </a:r>
            <a:r>
              <a:rPr lang="en-US" altLang="ko-KR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음성 데이터 등</a:t>
            </a:r>
            <a:br>
              <a:rPr lang="en-US" altLang="ko-KR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br>
              <a:rPr lang="en-US" altLang="ko-KR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그래프 형태</a:t>
            </a:r>
            <a:r>
              <a:rPr lang="en-US" altLang="ko-KR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영상</a:t>
            </a:r>
            <a:r>
              <a:rPr lang="en-US" altLang="ko-KR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텍스트 형태 중 어떤 방식이 사용자에게 높은 </a:t>
            </a:r>
            <a:r>
              <a:rPr lang="ko-KR" altLang="en-US" sz="2000" kern="0" spc="-29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전달력을</a:t>
            </a:r>
            <a:r>
              <a:rPr lang="ko-KR" altLang="en-US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가질 수 있는가</a:t>
            </a:r>
            <a:r>
              <a:rPr lang="en-US" altLang="ko-KR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81376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3019325"/>
            <a:ext cx="1303651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kern="0" spc="-134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건강 데이터 공유에 대한 대중의 선호도</a:t>
            </a:r>
            <a:r>
              <a:rPr lang="en-US" altLang="ko-KR" sz="4450" b="1" kern="0" spc="-134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: </a:t>
            </a:r>
            <a:r>
              <a:rPr lang="ko-KR" altLang="en-US" sz="4450" b="1" kern="0" spc="-134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이산 선택 실험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9232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일반 대중이 건강 정보를 제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자와 공유할 때 어떤 조건을 가장 중요하게</a:t>
            </a:r>
            <a:b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생각하는지를 이산 선택 실험을 통해 분석한 연구</a:t>
            </a:r>
            <a:endParaRPr lang="en-US" sz="1750" dirty="0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D4DA357A-847B-CBFC-2EEA-1E30AF062D8C}"/>
              </a:ext>
            </a:extLst>
          </p:cNvPr>
          <p:cNvSpPr/>
          <p:nvPr/>
        </p:nvSpPr>
        <p:spPr>
          <a:xfrm>
            <a:off x="552663" y="381901"/>
            <a:ext cx="5073437" cy="519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2400" b="1" kern="0" spc="-134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논문 소개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6410E-6221-A69B-EDC0-AAE6AD6CF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>
            <a:extLst>
              <a:ext uri="{FF2B5EF4-FFF2-40B4-BE49-F238E27FC236}">
                <a16:creationId xmlns:a16="http://schemas.microsoft.com/office/drawing/2014/main" id="{7FC66F84-CA84-DC85-1C6C-8677BEC3377B}"/>
              </a:ext>
            </a:extLst>
          </p:cNvPr>
          <p:cNvSpPr/>
          <p:nvPr/>
        </p:nvSpPr>
        <p:spPr>
          <a:xfrm>
            <a:off x="552663" y="1688434"/>
            <a:ext cx="7556421" cy="4852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응답자들은 데이터 공유 시</a:t>
            </a:r>
            <a:br>
              <a:rPr lang="en-US" altLang="ko-KR" sz="175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ko-KR" altLang="en-US" sz="175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제공하겠다 </a:t>
            </a:r>
            <a:r>
              <a:rPr lang="en-US" altLang="ko-KR" sz="175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or </a:t>
            </a:r>
            <a:r>
              <a:rPr lang="ko-KR" altLang="en-US" sz="175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거부하겠다의</a:t>
            </a:r>
            <a:r>
              <a:rPr lang="ko-KR" altLang="en-US" sz="175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가능성</a:t>
            </a:r>
            <a:r>
              <a:rPr lang="en-US" altLang="ko-KR" sz="175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</a:t>
            </a:r>
            <a:r>
              <a:rPr lang="ko-KR" altLang="en-US" sz="175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br>
              <a:rPr lang="en-US" altLang="ko-KR" sz="175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ko-KR" altLang="en-US" sz="175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데이터 사용 목적</a:t>
            </a:r>
            <a:r>
              <a:rPr lang="en-US" altLang="ko-KR" sz="175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</a:t>
            </a:r>
            <a:r>
              <a:rPr lang="ko-KR" altLang="en-US" sz="175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검토절차의 존재를 가장 중요하게 여김</a:t>
            </a:r>
            <a:endParaRPr lang="en-US" altLang="ko-KR" sz="175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altLang="ko-KR" sz="175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altLang="ko-KR" sz="175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altLang="ko-KR" sz="175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285750" indent="-285750" algn="l">
              <a:lnSpc>
                <a:spcPts val="2850"/>
              </a:lnSpc>
              <a:buFont typeface="Symbol" pitchFamily="2" charset="2"/>
              <a:buChar char="Þ"/>
            </a:pPr>
            <a:r>
              <a:rPr lang="ko-KR" altLang="en-US" sz="175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사용자에게 “내 데이터가 어떻게</a:t>
            </a:r>
            <a:r>
              <a:rPr lang="en-US" altLang="ko-KR" sz="175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lang="ko-KR" altLang="en-US" sz="175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왜 </a:t>
            </a:r>
            <a:r>
              <a:rPr lang="ko-KR" altLang="en-US" sz="175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사용되는가”를</a:t>
            </a:r>
            <a:r>
              <a:rPr lang="ko-KR" altLang="en-US" sz="175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명확히 설명하고</a:t>
            </a:r>
            <a:r>
              <a:rPr lang="en-US" altLang="ko-KR" sz="175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</a:t>
            </a:r>
            <a:br>
              <a:rPr lang="en-US" altLang="ko-KR" sz="175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altLang="ko-KR" sz="175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ko-KR" altLang="en-US" sz="175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거절할 수 있는 기회를 주는 투명한 </a:t>
            </a:r>
            <a:r>
              <a:rPr lang="en" altLang="ko-KR" sz="175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UX </a:t>
            </a:r>
            <a:r>
              <a:rPr lang="ko-KR" altLang="en-US" sz="175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구조 설계</a:t>
            </a:r>
            <a:endParaRPr lang="en-US" altLang="ko-KR" sz="175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285750" indent="-285750" algn="l">
              <a:lnSpc>
                <a:spcPts val="2850"/>
              </a:lnSpc>
              <a:buFont typeface="Symbol" pitchFamily="2" charset="2"/>
              <a:buChar char="Þ"/>
            </a:pPr>
            <a:endParaRPr lang="en-US" sz="175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285750" indent="-285750" algn="l">
              <a:lnSpc>
                <a:spcPts val="2850"/>
              </a:lnSpc>
              <a:buFont typeface="Symbol" pitchFamily="2" charset="2"/>
              <a:buChar char="Þ"/>
            </a:pPr>
            <a:r>
              <a:rPr lang="ko-KR" altLang="en-US" sz="175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논문 구조를 따라</a:t>
            </a:r>
            <a:r>
              <a:rPr lang="en-US" altLang="ko-KR" sz="175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lang="ko-KR" altLang="en-US" sz="175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플랫폼 내에서 수집하는 데이터 유형</a:t>
            </a:r>
            <a:r>
              <a:rPr lang="en-US" altLang="ko-KR" sz="175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lang="ko-KR" altLang="en-US" sz="175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사용자 유형</a:t>
            </a:r>
            <a:r>
              <a:rPr lang="en-US" altLang="ko-KR" sz="175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br>
              <a:rPr lang="en-US" altLang="ko-KR" sz="175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ko-KR" altLang="en-US" sz="175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개입 목적 등에 따라 속성</a:t>
            </a:r>
            <a:r>
              <a:rPr lang="en-US" altLang="ko-KR" sz="175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</a:t>
            </a:r>
            <a:r>
              <a:rPr lang="ko-KR" altLang="en-US" sz="175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수준 설계 → </a:t>
            </a:r>
            <a:r>
              <a:rPr lang="en-US" sz="175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DCE</a:t>
            </a:r>
            <a:r>
              <a:rPr lang="ko-KR" altLang="en-US" sz="175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검토 가능</a:t>
            </a:r>
          </a:p>
          <a:p>
            <a:pPr marL="285750" indent="-285750" algn="l">
              <a:lnSpc>
                <a:spcPts val="2850"/>
              </a:lnSpc>
              <a:buFont typeface="Symbol" pitchFamily="2" charset="2"/>
              <a:buChar char="Þ"/>
            </a:pPr>
            <a:endParaRPr lang="ko-KR" altLang="en-US" sz="175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285750" indent="-285750" algn="l">
              <a:lnSpc>
                <a:spcPts val="2850"/>
              </a:lnSpc>
              <a:buFont typeface="Symbol" pitchFamily="2" charset="2"/>
              <a:buChar char="Þ"/>
            </a:pPr>
            <a:endParaRPr lang="en-US" sz="175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3E6A348C-1885-4EFB-B9F6-6B422D558596}"/>
              </a:ext>
            </a:extLst>
          </p:cNvPr>
          <p:cNvSpPr/>
          <p:nvPr/>
        </p:nvSpPr>
        <p:spPr>
          <a:xfrm>
            <a:off x="552663" y="381901"/>
            <a:ext cx="5073437" cy="519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2400" b="1" kern="0" spc="-134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논문 선정 이유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28104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44103" y="111684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연구 목적 및 방법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944103" y="24209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173" y="2463442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81219" y="24209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연구 목적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681219" y="2911355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본 연구의 목적은 다양한 상황에서 건강 정보를 공유하는 것에 </a:t>
            </a:r>
            <a:r>
              <a:rPr lang="en-US" sz="1750" kern="0" spc="-36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대해</a:t>
            </a:r>
            <a: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b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sz="1750" kern="0" spc="-36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북유럽</a:t>
            </a:r>
            <a: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국가들일반</a:t>
            </a:r>
            <a: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대중의 선호를 </a:t>
            </a:r>
            <a:r>
              <a:rPr lang="en-US" sz="1750" kern="0" spc="-36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밝히는</a:t>
            </a:r>
            <a: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것</a:t>
            </a:r>
            <a:endParaRPr lang="en-US" sz="1750" b="1" dirty="0"/>
          </a:p>
        </p:txBody>
      </p:sp>
      <p:sp>
        <p:nvSpPr>
          <p:cNvPr id="8" name="Shape 4"/>
          <p:cNvSpPr/>
          <p:nvPr/>
        </p:nvSpPr>
        <p:spPr>
          <a:xfrm>
            <a:off x="944103" y="44820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173" y="4524533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81219" y="44820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연구 방법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81219" y="4972446"/>
            <a:ext cx="681930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750" kern="0" spc="-36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이산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750" kern="0" spc="-36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선택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(Discrete Choice)</a:t>
            </a:r>
            <a: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실험에서</a:t>
            </a:r>
            <a: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응답자들은 여러 선택 과제를 수행했다. 각 과제는 가상의 상황을 기술하며, 해당 상황에서 데이터 공유가 </a:t>
            </a:r>
            <a:r>
              <a:rPr lang="en-US" sz="1750" kern="0" spc="-36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수용</a:t>
            </a:r>
            <a: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가능한지</a:t>
            </a:r>
            <a:b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여부를 </a:t>
            </a:r>
            <a:r>
              <a:rPr lang="en-US" sz="1750" kern="0" spc="-36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묻는</a:t>
            </a:r>
            <a: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형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식</a:t>
            </a:r>
            <a: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잠재 클래스 로지스틱 회귀모델을 사용해 속성 수준 추정값과 선호의 이질성을 도출하였다. 추정값을 기반으로 각 속성의 상대적 중요성과 다양한 데이터 공유 상황에서의 예측 수용 가능성을 계산하였다.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7679" y="376118"/>
            <a:ext cx="3412212" cy="426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kern="0" spc="-81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연구 결과 요약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477679" y="1075492"/>
            <a:ext cx="8188643" cy="450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3500" b="1" kern="0" spc="-106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5199</a:t>
            </a:r>
            <a:endParaRPr lang="en-US" sz="3500" dirty="0"/>
          </a:p>
        </p:txBody>
      </p:sp>
      <p:sp>
        <p:nvSpPr>
          <p:cNvPr id="5" name="Text 2"/>
          <p:cNvSpPr/>
          <p:nvPr/>
        </p:nvSpPr>
        <p:spPr>
          <a:xfrm>
            <a:off x="3718917" y="1696403"/>
            <a:ext cx="1706047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00" b="1" kern="0" spc="-40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총 설문 수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477679" y="1991439"/>
            <a:ext cx="8188643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kern="0" spc="-21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 설문 중 1967개(37.83%)가 최종 분석에 사용됨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477679" y="2687360"/>
            <a:ext cx="8188643" cy="450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3500" b="1" kern="0" spc="-106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4</a:t>
            </a:r>
            <a:endParaRPr lang="en-US" sz="3500" dirty="0"/>
          </a:p>
        </p:txBody>
      </p:sp>
      <p:sp>
        <p:nvSpPr>
          <p:cNvPr id="8" name="Text 5"/>
          <p:cNvSpPr/>
          <p:nvPr/>
        </p:nvSpPr>
        <p:spPr>
          <a:xfrm>
            <a:off x="3718917" y="3308271"/>
            <a:ext cx="1706047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00" b="1" kern="0" spc="-40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잠재 클래스 수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477679" y="3603308"/>
            <a:ext cx="8188643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kern="0" spc="-21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클래스 1: 27%, 클래스 2: 32%, 클래스 3: 23%, 클래스 4: 18%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477679" y="4299228"/>
            <a:ext cx="8188643" cy="450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3500" b="1" kern="0" spc="-106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85%</a:t>
            </a:r>
            <a:endParaRPr lang="en-US" sz="3500" dirty="0"/>
          </a:p>
        </p:txBody>
      </p:sp>
      <p:sp>
        <p:nvSpPr>
          <p:cNvPr id="11" name="Text 8"/>
          <p:cNvSpPr/>
          <p:nvPr/>
        </p:nvSpPr>
        <p:spPr>
          <a:xfrm>
            <a:off x="3718917" y="4920139"/>
            <a:ext cx="1706047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00" b="1" kern="0" spc="-40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최고 수용률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477679" y="5215176"/>
            <a:ext cx="8188643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kern="0" spc="-21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가장 선호되는 속성 조합의 수용 확률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477679" y="5911096"/>
            <a:ext cx="8188643" cy="450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3500" b="1" kern="0" spc="-106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14%</a:t>
            </a:r>
            <a:endParaRPr lang="en-US" sz="3500" dirty="0"/>
          </a:p>
        </p:txBody>
      </p:sp>
      <p:sp>
        <p:nvSpPr>
          <p:cNvPr id="14" name="Text 11"/>
          <p:cNvSpPr/>
          <p:nvPr/>
        </p:nvSpPr>
        <p:spPr>
          <a:xfrm>
            <a:off x="3718917" y="6532007"/>
            <a:ext cx="1706047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00" b="1" kern="0" spc="-40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최저 수용률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477679" y="6827044"/>
            <a:ext cx="8188643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kern="0" spc="-21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가장 비선호되는 속성 조합의 수용 확률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7215363" y="2373512"/>
            <a:ext cx="6247974" cy="2602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ko-KR" altLang="en-US" sz="1600" kern="0" spc="-21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자신의 데이터 사용에 대한 정보를 제공받고</a:t>
            </a:r>
            <a:r>
              <a:rPr lang="en-US" altLang="ko-KR" sz="1600" kern="0" spc="-21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br>
              <a:rPr lang="en-US" altLang="ko-KR" sz="1600" kern="0" spc="-21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kern="0" spc="-21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공유를 거부할 수 있는 선택지를 제공하는 것을 가장 선호</a:t>
            </a:r>
            <a:br>
              <a:rPr lang="en-US" altLang="ko-KR" sz="1600" kern="0" spc="-21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br>
              <a:rPr lang="en-US" altLang="ko-KR" sz="1600" kern="0" spc="-21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kern="0" spc="-21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가장 중요한 속성</a:t>
            </a:r>
            <a:endParaRPr lang="en-US" sz="1600" b="1" kern="0" spc="-21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1600" b="1" kern="0" spc="-21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1600" b="1" kern="0" spc="-21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'데이터가 공유된다는 사실을 </a:t>
            </a:r>
            <a:r>
              <a:rPr lang="en-US" sz="1600" b="1" kern="0" spc="-21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응답자가</a:t>
            </a:r>
            <a:r>
              <a:rPr lang="en-US" sz="1600" b="1" kern="0" spc="-21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sz="1600" b="1" kern="0" spc="-21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인지하는가</a:t>
            </a:r>
            <a:r>
              <a:rPr lang="en-US" sz="1600" b="1" kern="0" spc="-21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 </a:t>
            </a:r>
            <a:r>
              <a:rPr lang="en-US" sz="1600" kern="0" spc="-21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여부</a:t>
            </a:r>
            <a:br>
              <a:rPr lang="en-US" sz="1600" kern="0" spc="-21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sz="1600" kern="0" spc="-21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</a:t>
            </a:r>
            <a:r>
              <a:rPr lang="en-US" sz="1600" kern="0" spc="-21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공유에 대해 '동의(opt-in)' 기회를 제공받는 </a:t>
            </a:r>
            <a:r>
              <a:rPr lang="en-US" sz="1600" kern="0" spc="-21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것보다</a:t>
            </a:r>
            <a:r>
              <a:rPr lang="en-US" sz="1600" kern="0" spc="-21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br>
              <a:rPr lang="en-US" sz="1600" kern="0" spc="-21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sz="1600" b="1" kern="0" spc="-21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'거부(opt-out)'할 수 있는 </a:t>
            </a:r>
            <a:r>
              <a:rPr lang="en-US" sz="1600" b="1" kern="0" spc="-21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기회를</a:t>
            </a:r>
            <a:r>
              <a:rPr lang="en-US" sz="1600" b="1" kern="0" spc="-21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sz="1600" b="1" kern="0" spc="-21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선호</a:t>
            </a:r>
            <a:endParaRPr lang="en-US" sz="16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52463" y="512683"/>
            <a:ext cx="5777270" cy="582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kern="0" spc="-110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BACKGROUND: </a:t>
            </a:r>
            <a:r>
              <a:rPr lang="en-US" sz="3650" b="1" kern="0" spc="-110" dirty="0" err="1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디지털</a:t>
            </a:r>
            <a:r>
              <a:rPr lang="en-US" sz="3650" b="1" kern="0" spc="-110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기술 발전과 건강 데이터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862132" y="1374815"/>
            <a:ext cx="22860" cy="6346031"/>
          </a:xfrm>
          <a:prstGeom prst="roundRect">
            <a:avLst>
              <a:gd name="adj" fmla="val 342523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/>
          <p:cNvSpPr/>
          <p:nvPr/>
        </p:nvSpPr>
        <p:spPr>
          <a:xfrm>
            <a:off x="1049000" y="1782723"/>
            <a:ext cx="559237" cy="22860"/>
          </a:xfrm>
          <a:prstGeom prst="roundRect">
            <a:avLst>
              <a:gd name="adj" fmla="val 342523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Shape 3"/>
          <p:cNvSpPr/>
          <p:nvPr/>
        </p:nvSpPr>
        <p:spPr>
          <a:xfrm>
            <a:off x="652403" y="1584484"/>
            <a:ext cx="419457" cy="419457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93" y="1619429"/>
            <a:ext cx="279559" cy="34944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794272" y="1561148"/>
            <a:ext cx="2330291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kern="0" spc="-55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디지털 기술 발전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1794271" y="1964174"/>
            <a:ext cx="9383065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지난 20년간의 디지털 기술 발전은 건강 데이터를 디지털 방식으로 수집, 활용, 공유하는 데 있어 상당한 성장을 가져왔다.</a:t>
            </a:r>
            <a:endParaRPr lang="en-US" sz="1450" dirty="0"/>
          </a:p>
        </p:txBody>
      </p:sp>
      <p:sp>
        <p:nvSpPr>
          <p:cNvPr id="10" name="Shape 6"/>
          <p:cNvSpPr/>
          <p:nvPr/>
        </p:nvSpPr>
        <p:spPr>
          <a:xfrm>
            <a:off x="1049000" y="3341251"/>
            <a:ext cx="559237" cy="22860"/>
          </a:xfrm>
          <a:prstGeom prst="roundRect">
            <a:avLst>
              <a:gd name="adj" fmla="val 342523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Shape 7"/>
          <p:cNvSpPr/>
          <p:nvPr/>
        </p:nvSpPr>
        <p:spPr>
          <a:xfrm>
            <a:off x="652403" y="3143012"/>
            <a:ext cx="419457" cy="419457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293" y="3177957"/>
            <a:ext cx="279559" cy="34944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794272" y="3119676"/>
            <a:ext cx="2330291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kern="0" spc="-55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의료 분야 변화</a:t>
            </a:r>
            <a:endParaRPr lang="en-US" sz="1800" dirty="0"/>
          </a:p>
        </p:txBody>
      </p:sp>
      <p:sp>
        <p:nvSpPr>
          <p:cNvPr id="14" name="Text 9"/>
          <p:cNvSpPr/>
          <p:nvPr/>
        </p:nvSpPr>
        <p:spPr>
          <a:xfrm>
            <a:off x="1794272" y="3522702"/>
            <a:ext cx="10636754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이러한 변화는 전자 건강기록, 유전자형 분석, 바이오뱅크, 모바일 기기를 통한 자가 추적 애플리케이션의 개발 및 채택에 기인한 바가 크다.</a:t>
            </a:r>
            <a:endParaRPr lang="en-US" sz="1450" dirty="0"/>
          </a:p>
        </p:txBody>
      </p:sp>
      <p:sp>
        <p:nvSpPr>
          <p:cNvPr id="15" name="Shape 10"/>
          <p:cNvSpPr/>
          <p:nvPr/>
        </p:nvSpPr>
        <p:spPr>
          <a:xfrm>
            <a:off x="1049000" y="4899779"/>
            <a:ext cx="559237" cy="22860"/>
          </a:xfrm>
          <a:prstGeom prst="roundRect">
            <a:avLst>
              <a:gd name="adj" fmla="val 342523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6" name="Shape 11"/>
          <p:cNvSpPr/>
          <p:nvPr/>
        </p:nvSpPr>
        <p:spPr>
          <a:xfrm>
            <a:off x="652403" y="4701540"/>
            <a:ext cx="419457" cy="419457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93" y="4736485"/>
            <a:ext cx="279559" cy="34944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794272" y="4678204"/>
            <a:ext cx="2330291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kern="0" spc="-55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데이터 의존도 증가</a:t>
            </a:r>
            <a:endParaRPr lang="en-US" sz="1800" dirty="0"/>
          </a:p>
        </p:txBody>
      </p:sp>
      <p:sp>
        <p:nvSpPr>
          <p:cNvPr id="19" name="Text 13"/>
          <p:cNvSpPr/>
          <p:nvPr/>
        </p:nvSpPr>
        <p:spPr>
          <a:xfrm>
            <a:off x="1794271" y="5081230"/>
            <a:ext cx="12113835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보건의료, 의학 연구, 기술 및 제약 기업과 같은 다양한 분야는 건강 관리와 새로운 의학·기술 제품 개발을 </a:t>
            </a:r>
            <a:r>
              <a:rPr lang="en-US" sz="1450" kern="0" spc="-29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위해</a:t>
            </a:r>
            <a:r>
              <a:rPr lang="en-US" sz="145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br>
              <a:rPr lang="en-US" sz="145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sz="1450" kern="0" spc="-29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디지털</a:t>
            </a:r>
            <a:r>
              <a:rPr lang="en-US" sz="145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방식의 데이터 수집 및 공유에 점점 더 의존하게 되었다.</a:t>
            </a:r>
            <a:endParaRPr lang="en-US" sz="1450" dirty="0"/>
          </a:p>
        </p:txBody>
      </p:sp>
      <p:sp>
        <p:nvSpPr>
          <p:cNvPr id="20" name="Shape 14"/>
          <p:cNvSpPr/>
          <p:nvPr/>
        </p:nvSpPr>
        <p:spPr>
          <a:xfrm>
            <a:off x="1049000" y="6458307"/>
            <a:ext cx="559237" cy="22860"/>
          </a:xfrm>
          <a:prstGeom prst="roundRect">
            <a:avLst>
              <a:gd name="adj" fmla="val 342523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1" name="Shape 15"/>
          <p:cNvSpPr/>
          <p:nvPr/>
        </p:nvSpPr>
        <p:spPr>
          <a:xfrm>
            <a:off x="652403" y="6260068"/>
            <a:ext cx="419457" cy="419457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293" y="6295013"/>
            <a:ext cx="279559" cy="349448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1794272" y="6236732"/>
            <a:ext cx="2330291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kern="0" spc="-55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개인 역할 변화</a:t>
            </a:r>
            <a:endParaRPr lang="en-US" sz="1800" dirty="0"/>
          </a:p>
        </p:txBody>
      </p:sp>
      <p:sp>
        <p:nvSpPr>
          <p:cNvPr id="24" name="Text 17"/>
          <p:cNvSpPr/>
          <p:nvPr/>
        </p:nvSpPr>
        <p:spPr>
          <a:xfrm>
            <a:off x="1794272" y="6639758"/>
            <a:ext cx="11623344" cy="894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이러한 흐름은 개인들이 건강 정보를 스스로 탐색하고, 새로운 건강 관련 웹사이트 및 모바일 앱에 </a:t>
            </a:r>
            <a:r>
              <a:rPr lang="en-US" sz="1450" kern="0" spc="-29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접근함으로써</a:t>
            </a:r>
            <a:r>
              <a:rPr lang="en-US" sz="145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br>
              <a:rPr lang="en-US" sz="145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sz="1450" kern="0" spc="-29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자신의</a:t>
            </a:r>
            <a:r>
              <a:rPr lang="en-US" sz="145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건강을 관리·증진하는 데 보다 적극적인 역할을 수행하게 만들었다.</a:t>
            </a:r>
            <a:endParaRPr lang="en-US" sz="145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49DC9-933F-5F81-B5EE-BA88E07E7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F2ED2F01-C6DD-2106-A54B-C574E3AA1CC3}"/>
              </a:ext>
            </a:extLst>
          </p:cNvPr>
          <p:cNvSpPr/>
          <p:nvPr/>
        </p:nvSpPr>
        <p:spPr>
          <a:xfrm>
            <a:off x="652463" y="512683"/>
            <a:ext cx="5777270" cy="582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ko-KR" altLang="en-US" sz="3650" b="1" kern="0" spc="-110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최종 </a:t>
            </a:r>
            <a:r>
              <a:rPr lang="en-US" sz="3650" b="1" kern="0" spc="-110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DCE</a:t>
            </a:r>
            <a:r>
              <a:rPr lang="ko-KR" altLang="en-US" sz="3650" b="1" kern="0" spc="-110" dirty="0" err="1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에</a:t>
            </a:r>
            <a:r>
              <a:rPr lang="ko-KR" altLang="en-US" sz="3650" b="1" kern="0" spc="-110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포함된 모든 속성과 수준 목록</a:t>
            </a:r>
            <a:endParaRPr lang="en-US" sz="36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5A085BF7-A19F-0B9D-7AE6-50A9F92510F0}"/>
              </a:ext>
            </a:extLst>
          </p:cNvPr>
          <p:cNvSpPr/>
          <p:nvPr/>
        </p:nvSpPr>
        <p:spPr>
          <a:xfrm>
            <a:off x="862132" y="1374815"/>
            <a:ext cx="22860" cy="6346031"/>
          </a:xfrm>
          <a:prstGeom prst="roundRect">
            <a:avLst>
              <a:gd name="adj" fmla="val 342523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" name="Text 6">
            <a:extLst>
              <a:ext uri="{FF2B5EF4-FFF2-40B4-BE49-F238E27FC236}">
                <a16:creationId xmlns:a16="http://schemas.microsoft.com/office/drawing/2014/main" id="{1179E88B-D754-8C89-D1F1-6A5E5697C350}"/>
              </a:ext>
            </a:extLst>
          </p:cNvPr>
          <p:cNvSpPr/>
          <p:nvPr/>
        </p:nvSpPr>
        <p:spPr>
          <a:xfrm>
            <a:off x="1465122" y="1374815"/>
            <a:ext cx="11700156" cy="7708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ko-KR" altLang="en-US" sz="1750" b="1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b="1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건강 정보 수집 주체</a:t>
            </a:r>
            <a:endParaRPr lang="en-US" altLang="ko-KR" sz="1750" b="1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사용자가 자신의 휴대폰이나 컴퓨터를 통해 사용한 서비스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프로그램 또는 애플리케이션을 제공하는 기술 회사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b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사용자가 참여했던 학술 연구 프로젝트</a:t>
            </a: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병원이나 일반 개원의 등 사용자의 진료를 위해 건강 정보를 수집한 보건의료 제공자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b="1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사용자</a:t>
            </a: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건강 앱을 개발하는 기술 회사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신약을 개발 및 제조하는 제약 회사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인간 건강에 대한 가설 및 이론을 검증하여 새로운 지식을 생산하는 학술 연구 프로젝트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b="1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사용 목적</a:t>
            </a: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의료기기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약물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휴대폰 앱 또는 새로운 건강 서비스나 프로그램과 같은 신제품 또는 서비스 개발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제품이나 서비스의 홍보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광고 또는 마케팅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정책 제안 조사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사용자의 제품 또는 서비스 품질 평가 및 향후 자원 분배 계획 수립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정보 제공 및 동의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사용자의 건강 정보가 공유되는 경우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사용자에게 정보가 제공되는지 여부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건강 정보가 새로운 맥락에서 공유되고 사용되더라도 사용자에게는 통보되지 않는다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건강 정보가 새로운 맥락에서 공유되고 사용된다는 사실을 사용자에게 통보한다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건강 정보가 공유되고 사용된다는 사실을 사용자에게 통보하고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거부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en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opt-out)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할 수 있는 기회도 제공한다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사용자에게 통보하며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공유 및 사용에 대해 동의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en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consent)</a:t>
            </a:r>
            <a:r>
              <a:rPr lang="ko-KR" altLang="en-US" sz="1750" kern="0" spc="-36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요청한다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공유 검토 절차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데이터가 공유되기 전에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공유 목적과 데이터 사용자의 보관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·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 방식에 대한 검토가 있을 수 있다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사용자는 건강 정보 접근을 신청해야 하며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검토자는 국가 법률에 근거하여 결정을 내린다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공유에 대한 검토는 없다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위원회가 새로운 맥락에서 건강 정보를 공유하는 것에 대해 검토한다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위원회가 새로운 맥락에서 건강 정보를 공유하고 사용하는 것 모두에 대해 검토한다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4993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6DBD5-6113-08FC-F0E7-AA108986B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CFF66AE7-5D13-3A33-329F-43BE04F0D0F3}"/>
              </a:ext>
            </a:extLst>
          </p:cNvPr>
          <p:cNvSpPr/>
          <p:nvPr/>
        </p:nvSpPr>
        <p:spPr>
          <a:xfrm>
            <a:off x="652463" y="512683"/>
            <a:ext cx="5777270" cy="582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ko-KR" altLang="en-US" sz="3650" b="1" kern="0" spc="-110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최종 </a:t>
            </a:r>
            <a:r>
              <a:rPr lang="en-US" sz="3650" b="1" kern="0" spc="-110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DCE</a:t>
            </a:r>
            <a:r>
              <a:rPr lang="ko-KR" altLang="en-US" sz="3650" b="1" kern="0" spc="-110" dirty="0" err="1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에</a:t>
            </a:r>
            <a:r>
              <a:rPr lang="ko-KR" altLang="en-US" sz="3650" b="1" kern="0" spc="-110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포함된 모든 속성과 수준 목록</a:t>
            </a:r>
            <a:endParaRPr lang="en-US" sz="36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A5B5BB43-0CDF-2019-1A9F-507E893E8966}"/>
              </a:ext>
            </a:extLst>
          </p:cNvPr>
          <p:cNvSpPr/>
          <p:nvPr/>
        </p:nvSpPr>
        <p:spPr>
          <a:xfrm>
            <a:off x="862132" y="1374815"/>
            <a:ext cx="22860" cy="6346031"/>
          </a:xfrm>
          <a:prstGeom prst="roundRect">
            <a:avLst>
              <a:gd name="adj" fmla="val 342523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" name="Text 6">
            <a:extLst>
              <a:ext uri="{FF2B5EF4-FFF2-40B4-BE49-F238E27FC236}">
                <a16:creationId xmlns:a16="http://schemas.microsoft.com/office/drawing/2014/main" id="{AD7A5CB6-E076-5014-5635-10B27A6AEFC8}"/>
              </a:ext>
            </a:extLst>
          </p:cNvPr>
          <p:cNvSpPr/>
          <p:nvPr/>
        </p:nvSpPr>
        <p:spPr>
          <a:xfrm>
            <a:off x="1465122" y="1374815"/>
            <a:ext cx="11700156" cy="7708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b="1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정보 제공 및 동의</a:t>
            </a:r>
            <a:br>
              <a:rPr lang="en-US" altLang="ko-KR" sz="1750" b="1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사용자의 건강 정보가 공유되는 경우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사용자에게 정보가 제공되는지 여부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건강 정보가 새로운 맥락에서 공유되고 사용되더라도 사용자에게는 통보되지 않는다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건강 정보가 새로운 맥락에서 공유되고 사용된다는 사실을 사용자에게 통보한다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건강 정보가 공유되고 사용된다는 사실을 사용자에게 통보하고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거부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en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opt-out)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할 수 있는 기회도 제공한다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사용자에게 통보하며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공유 및 사용에 대해 동의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en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consent)</a:t>
            </a:r>
            <a:r>
              <a:rPr lang="ko-KR" altLang="en-US" sz="1750" kern="0" spc="-36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요청한다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altLang="ko-KR" sz="1750" b="1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b="1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공유 검토 절차</a:t>
            </a:r>
            <a:b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공유에 대한 검토는 없음</a:t>
            </a: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위원회가 새로운 맥락에서 건강 정보를 공유하는 것에 대해 검토</a:t>
            </a: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위원회가 새로운 맥락에서 건강 정보를 공유하고 사용하는 것 모두에 대해 검토</a:t>
            </a: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7527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2439</Words>
  <Application>Microsoft Macintosh PowerPoint</Application>
  <PresentationFormat>사용자 지정</PresentationFormat>
  <Paragraphs>256</Paragraphs>
  <Slides>24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Symbol</vt:lpstr>
      <vt:lpstr>Pretendard SemiBold</vt:lpstr>
      <vt:lpstr>Arial</vt:lpstr>
      <vt:lpstr>Pretendard</vt:lpstr>
      <vt:lpstr>Pretendard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양하연[컴퓨터시스템공학과(심화)]</cp:lastModifiedBy>
  <cp:revision>36</cp:revision>
  <dcterms:created xsi:type="dcterms:W3CDTF">2025-03-26T18:42:31Z</dcterms:created>
  <dcterms:modified xsi:type="dcterms:W3CDTF">2025-03-27T02:27:33Z</dcterms:modified>
</cp:coreProperties>
</file>